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801600" cy="9601200" type="A3"/>
  <p:notesSz cx="14357350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28A"/>
    <a:srgbClr val="FF0000"/>
    <a:srgbClr val="FFFF00"/>
    <a:srgbClr val="1B2C58"/>
    <a:srgbClr val="1D2F34"/>
    <a:srgbClr val="6699FF"/>
    <a:srgbClr val="78A22F"/>
    <a:srgbClr val="919195"/>
    <a:srgbClr val="E1FEFF"/>
    <a:srgbClr val="AF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17B7C-58BC-CF20-EF6E-0F5C794DA3D5}" v="281" dt="2025-10-17T08:42:55.984"/>
    <p1510:client id="{22CFE6D0-A937-76C0-2FD7-A4975550D970}" v="53" dt="2025-10-17T07:55:27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4032"/>
      </p:guideLst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8" /><Relationship Type="http://schemas.microsoft.com/office/2015/10/relationships/revisionInfo" Target="revisionInfo.xml" Id="rId13" /><Relationship Type="http://schemas.openxmlformats.org/officeDocument/2006/relationships/customXml" Target="../customXml/item3.xml" Id="rId3" /><Relationship Type="http://schemas.openxmlformats.org/officeDocument/2006/relationships/handoutMaster" Target="handoutMasters/handoutMaster1.xml" Id="rId7" /><Relationship Type="http://schemas.openxmlformats.org/officeDocument/2006/relationships/customXml" Target="../customXml/item2.xml" Id="rId2" /><Relationship Type="http://schemas.openxmlformats.org/officeDocument/2006/relationships/customXml" Target="../customXml/item1.xml" Id="rId1" /><Relationship Type="http://schemas.openxmlformats.org/officeDocument/2006/relationships/notesMaster" Target="notesMasters/notesMaster1.xml" Id="rId6" /><Relationship Type="http://schemas.openxmlformats.org/officeDocument/2006/relationships/tableStyles" Target="tableStyles.xml" Id="rId11" /><Relationship Type="http://schemas.openxmlformats.org/officeDocument/2006/relationships/slide" Target="slides/slide1.xml" Id="rId5" /><Relationship Type="http://schemas.openxmlformats.org/officeDocument/2006/relationships/theme" Target="theme/theme1.xml" Id="rId10" /><Relationship Type="http://schemas.openxmlformats.org/officeDocument/2006/relationships/slideMaster" Target="slideMasters/slideMaster1.xml" Id="rId4" /><Relationship Type="http://schemas.openxmlformats.org/officeDocument/2006/relationships/viewProps" Target="viewProps.xml" Id="rId9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3" y="8"/>
            <a:ext cx="6223441" cy="49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026" tIns="68512" rIns="137026" bIns="68512" numCol="1" anchor="t" anchorCtr="0" compatLnSpc="1">
            <a:prstTxWarp prst="textNoShape">
              <a:avLst/>
            </a:prstTxWarp>
          </a:bodyPr>
          <a:lstStyle>
            <a:lvl1pPr defTabSz="1369394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8133912" y="8"/>
            <a:ext cx="6223441" cy="49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026" tIns="68512" rIns="137026" bIns="68512" numCol="1" anchor="t" anchorCtr="0" compatLnSpc="1">
            <a:prstTxWarp prst="textNoShape">
              <a:avLst/>
            </a:prstTxWarp>
          </a:bodyPr>
          <a:lstStyle>
            <a:lvl1pPr algn="r" defTabSz="1369394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3" y="9430206"/>
            <a:ext cx="6223441" cy="49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026" tIns="68512" rIns="137026" bIns="68512" numCol="1" anchor="b" anchorCtr="0" compatLnSpc="1">
            <a:prstTxWarp prst="textNoShape">
              <a:avLst/>
            </a:prstTxWarp>
          </a:bodyPr>
          <a:lstStyle>
            <a:lvl1pPr defTabSz="1369394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8133912" y="9430206"/>
            <a:ext cx="6223441" cy="496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026" tIns="68512" rIns="137026" bIns="68512" numCol="1" anchor="b" anchorCtr="0" compatLnSpc="1">
            <a:prstTxWarp prst="textNoShape">
              <a:avLst/>
            </a:prstTxWarp>
          </a:bodyPr>
          <a:lstStyle>
            <a:lvl1pPr algn="r" defTabSz="1369394">
              <a:defRPr sz="1700" smtClean="0"/>
            </a:lvl1pPr>
          </a:lstStyle>
          <a:p>
            <a:pPr>
              <a:defRPr/>
            </a:pPr>
            <a:fld id="{E37319F2-28AE-4FC8-AA4E-B855392082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632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3" y="10"/>
            <a:ext cx="6223441" cy="46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693" tIns="66345" rIns="132693" bIns="66345" numCol="1" anchor="t" anchorCtr="0" compatLnSpc="1">
            <a:prstTxWarp prst="textNoShape">
              <a:avLst/>
            </a:prstTxWarp>
          </a:bodyPr>
          <a:lstStyle>
            <a:lvl1pPr defTabSz="1327600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133912" y="10"/>
            <a:ext cx="6223441" cy="46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693" tIns="66345" rIns="132693" bIns="66345" numCol="1" anchor="t" anchorCtr="0" compatLnSpc="1">
            <a:prstTxWarp prst="textNoShape">
              <a:avLst/>
            </a:prstTxWarp>
          </a:bodyPr>
          <a:lstStyle>
            <a:lvl1pPr algn="r" defTabSz="1327600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727575" y="782638"/>
            <a:ext cx="4902200" cy="3678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915092" y="4693856"/>
            <a:ext cx="10527184" cy="446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693" tIns="66345" rIns="132693" bIns="663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3" y="9465982"/>
            <a:ext cx="6223441" cy="47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693" tIns="66345" rIns="132693" bIns="66345" numCol="1" anchor="b" anchorCtr="0" compatLnSpc="1">
            <a:prstTxWarp prst="textNoShape">
              <a:avLst/>
            </a:prstTxWarp>
          </a:bodyPr>
          <a:lstStyle>
            <a:lvl1pPr defTabSz="1327600">
              <a:defRPr sz="17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133912" y="9465982"/>
            <a:ext cx="6223441" cy="47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693" tIns="66345" rIns="132693" bIns="66345" numCol="1" anchor="b" anchorCtr="0" compatLnSpc="1">
            <a:prstTxWarp prst="textNoShape">
              <a:avLst/>
            </a:prstTxWarp>
          </a:bodyPr>
          <a:lstStyle>
            <a:lvl1pPr algn="r" defTabSz="1327600">
              <a:defRPr sz="1700" smtClean="0"/>
            </a:lvl1pPr>
          </a:lstStyle>
          <a:p>
            <a:pPr>
              <a:defRPr/>
            </a:pPr>
            <a:fld id="{4D0ADD21-DBB9-4869-AD78-F3E1B3777C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859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1161B1-727E-432F-8E49-6EA4EED00DC3}" type="slidenum">
              <a:rPr lang="en-GB"/>
              <a:pPr/>
              <a:t>1</a:t>
            </a:fld>
            <a:endParaRPr lang="en-GB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2400"/>
              <a:t>Top of Page – Emergency phone no – Check your local exchange and insert at question mark the No. to access an external line</a:t>
            </a:r>
          </a:p>
          <a:p>
            <a:pPr eaLnBrk="1" hangingPunct="1"/>
            <a:r>
              <a:rPr lang="en-GB" sz="2400"/>
              <a:t>Right hand middle – A plan or preferably a photograph of the emergency evacuation points should be inserted here</a:t>
            </a:r>
          </a:p>
          <a:p>
            <a:pPr eaLnBrk="1" hangingPunct="1"/>
            <a:r>
              <a:rPr lang="en-GB" sz="2400"/>
              <a:t>Bottom right – Insert contact phone </a:t>
            </a:r>
            <a:r>
              <a:rPr lang="en-GB" sz="2400" err="1"/>
              <a:t>no.s</a:t>
            </a:r>
            <a:r>
              <a:rPr lang="en-GB" sz="2400"/>
              <a:t> here</a:t>
            </a:r>
          </a:p>
          <a:p>
            <a:pPr eaLnBrk="1" hangingPunct="1"/>
            <a:r>
              <a:rPr lang="en-GB" sz="2400"/>
              <a:t>Bottom middle – Insert First Aider names or where details can be found </a:t>
            </a:r>
            <a:r>
              <a:rPr lang="en-GB" sz="2400" err="1"/>
              <a:t>e.g</a:t>
            </a:r>
            <a:r>
              <a:rPr lang="en-GB" sz="2400"/>
              <a:t> switchboard/reception</a:t>
            </a:r>
          </a:p>
          <a:p>
            <a:pPr eaLnBrk="1" hangingPunct="1"/>
            <a:r>
              <a:rPr lang="en-GB" sz="2400"/>
              <a:t>Building Hazards – Insert any building hazards here</a:t>
            </a:r>
          </a:p>
        </p:txBody>
      </p:sp>
    </p:spTree>
    <p:extLst>
      <p:ext uri="{BB962C8B-B14F-4D97-AF65-F5344CB8AC3E}">
        <p14:creationId xmlns:p14="http://schemas.microsoft.com/office/powerpoint/2010/main" val="2994760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438" y="2982913"/>
            <a:ext cx="10880725" cy="2057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875" y="5440363"/>
            <a:ext cx="8959850" cy="24542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563F9-26BE-4977-BF75-19807E35A8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8ACFA-AB8E-403C-ADB1-A257FF5DE9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025"/>
            <a:ext cx="10880725" cy="19081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8763"/>
            <a:ext cx="10880725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2A7E0-A4D3-417E-ACC1-F018C2FC32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438" y="2776538"/>
            <a:ext cx="5364162" cy="5759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7000" y="2776538"/>
            <a:ext cx="5364163" cy="5759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F81FE-0AFB-4583-806F-2B7ECE9BCD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384175"/>
            <a:ext cx="11522075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763" y="2149475"/>
            <a:ext cx="5656262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763" y="3044825"/>
            <a:ext cx="5656262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2400" y="2149475"/>
            <a:ext cx="5659438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2400" y="3044825"/>
            <a:ext cx="5659438" cy="5532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299EF-EC2F-443F-8551-6C3DFD232F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135D4-D2AB-4D5F-8782-9AAC2391BE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F263A-3F0B-42B1-A55A-0C2E55BB78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763" y="382588"/>
            <a:ext cx="4211637" cy="16271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388" y="382588"/>
            <a:ext cx="715645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763" y="2009775"/>
            <a:ext cx="4211637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347B8-CE9F-40B3-AC8A-3926DEFBAD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838" y="6721475"/>
            <a:ext cx="7680325" cy="7921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838" y="857250"/>
            <a:ext cx="7680325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838" y="7513638"/>
            <a:ext cx="7680325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48E33-5271-4D90-83FD-8120873E79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8DD95-9F79-4BCE-B025-38479A2FDD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1775" y="854075"/>
            <a:ext cx="2719388" cy="7681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0438" y="854075"/>
            <a:ext cx="8008937" cy="7681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A4BB0-AAE5-40E1-9E53-29F7C19971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854075"/>
            <a:ext cx="108807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02" tIns="68551" rIns="137102" bIns="6855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2776538"/>
            <a:ext cx="1088072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02" tIns="68551" rIns="137102" bIns="685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8747125"/>
            <a:ext cx="2667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02" tIns="68551" rIns="137102" bIns="68551" numCol="1" anchor="t" anchorCtr="0" compatLnSpc="1">
            <a:prstTxWarp prst="textNoShape">
              <a:avLst/>
            </a:prstTxWarp>
          </a:bodyPr>
          <a:lstStyle>
            <a:lvl1pPr defTabSz="1370013">
              <a:defRPr sz="21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563" y="8747125"/>
            <a:ext cx="4054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02" tIns="68551" rIns="137102" bIns="68551" numCol="1" anchor="t" anchorCtr="0" compatLnSpc="1">
            <a:prstTxWarp prst="textNoShape">
              <a:avLst/>
            </a:prstTxWarp>
          </a:bodyPr>
          <a:lstStyle>
            <a:lvl1pPr algn="ctr" defTabSz="1370013">
              <a:defRPr sz="21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163" y="8747125"/>
            <a:ext cx="2667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02" tIns="68551" rIns="137102" bIns="68551" numCol="1" anchor="t" anchorCtr="0" compatLnSpc="1">
            <a:prstTxWarp prst="textNoShape">
              <a:avLst/>
            </a:prstTxWarp>
          </a:bodyPr>
          <a:lstStyle>
            <a:lvl1pPr algn="r" defTabSz="1370013">
              <a:defRPr sz="2100" smtClean="0"/>
            </a:lvl1pPr>
          </a:lstStyle>
          <a:p>
            <a:pPr>
              <a:defRPr/>
            </a:pPr>
            <a:fld id="{B05F5898-EBCB-42A5-9EF1-1935F2FD2A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70013" rtl="0" eaLnBrk="0" fontAlgn="base" hangingPunct="0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370013" rtl="0" eaLnBrk="0" fontAlgn="base" hangingPunct="0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2pPr>
      <a:lvl3pPr algn="ctr" defTabSz="1370013" rtl="0" eaLnBrk="0" fontAlgn="base" hangingPunct="0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3pPr>
      <a:lvl4pPr algn="ctr" defTabSz="1370013" rtl="0" eaLnBrk="0" fontAlgn="base" hangingPunct="0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4pPr>
      <a:lvl5pPr algn="ctr" defTabSz="1370013" rtl="0" eaLnBrk="0" fontAlgn="base" hangingPunct="0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5pPr>
      <a:lvl6pPr marL="457200" algn="ctr" defTabSz="1370013" rtl="0" fontAlgn="base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6pPr>
      <a:lvl7pPr marL="914400" algn="ctr" defTabSz="1370013" rtl="0" fontAlgn="base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7pPr>
      <a:lvl8pPr marL="1371600" algn="ctr" defTabSz="1370013" rtl="0" fontAlgn="base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8pPr>
      <a:lvl9pPr marL="1828800" algn="ctr" defTabSz="1370013" rtl="0" fontAlgn="base">
        <a:spcBef>
          <a:spcPct val="0"/>
        </a:spcBef>
        <a:spcAft>
          <a:spcPct val="0"/>
        </a:spcAft>
        <a:defRPr sz="6500">
          <a:solidFill>
            <a:schemeClr val="tx2"/>
          </a:solidFill>
          <a:latin typeface="Times New Roman" pitchFamily="18" charset="0"/>
        </a:defRPr>
      </a:lvl9pPr>
    </p:titleStyle>
    <p:bodyStyle>
      <a:lvl1pPr marL="512763" indent="-512763" algn="l" defTabSz="1370013" rtl="0" eaLnBrk="0" fontAlgn="base" hangingPunct="0">
        <a:spcBef>
          <a:spcPct val="20000"/>
        </a:spcBef>
        <a:spcAft>
          <a:spcPct val="0"/>
        </a:spcAft>
        <a:buChar char="•"/>
        <a:defRPr sz="48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1370013" rtl="0" eaLnBrk="0" fontAlgn="base" hangingPunct="0">
        <a:spcBef>
          <a:spcPct val="20000"/>
        </a:spcBef>
        <a:spcAft>
          <a:spcPct val="0"/>
        </a:spcAft>
        <a:buChar char="–"/>
        <a:defRPr sz="4100">
          <a:solidFill>
            <a:schemeClr val="tx1"/>
          </a:solidFill>
          <a:latin typeface="+mn-lt"/>
        </a:defRPr>
      </a:lvl2pPr>
      <a:lvl3pPr marL="1714500" indent="-344488" algn="l" defTabSz="1370013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</a:defRPr>
      </a:lvl3pPr>
      <a:lvl4pPr marL="2398713" indent="-341313" algn="l" defTabSz="137001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4pPr>
      <a:lvl5pPr marL="3086100" indent="-342900" algn="l" defTabSz="1370013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5pPr>
      <a:lvl6pPr marL="3543300" indent="-342900" algn="l" defTabSz="13700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6pPr>
      <a:lvl7pPr marL="4000500" indent="-342900" algn="l" defTabSz="13700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7pPr>
      <a:lvl8pPr marL="4457700" indent="-342900" algn="l" defTabSz="13700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8pPr>
      <a:lvl9pPr marL="4914900" indent="-342900" algn="l" defTabSz="13700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075831" y="170544"/>
            <a:ext cx="7558785" cy="1093788"/>
          </a:xfrm>
          <a:prstGeom prst="rect">
            <a:avLst/>
          </a:prstGeom>
          <a:solidFill>
            <a:srgbClr val="1D428A"/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137102" tIns="68551" rIns="137102" bIns="68551">
            <a:spAutoFit/>
          </a:bodyPr>
          <a:lstStyle/>
          <a:p>
            <a:pPr algn="ctr" defTabSz="1370013"/>
            <a:r>
              <a:rPr lang="en-GB" sz="33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AVRO Hollows. M40 2NG</a:t>
            </a:r>
          </a:p>
          <a:p>
            <a:pPr algn="ctr" defTabSz="1370013"/>
            <a:r>
              <a:rPr lang="en-GB" sz="29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TRAFFIC MANAGEMENT PLAN</a:t>
            </a:r>
          </a:p>
        </p:txBody>
      </p:sp>
      <p:sp>
        <p:nvSpPr>
          <p:cNvPr id="28" name="Text Box 33"/>
          <p:cNvSpPr txBox="1">
            <a:spLocks noChangeArrowheads="1"/>
          </p:cNvSpPr>
          <p:nvPr/>
        </p:nvSpPr>
        <p:spPr bwMode="auto">
          <a:xfrm>
            <a:off x="10786177" y="4428227"/>
            <a:ext cx="1728193" cy="1615768"/>
          </a:xfrm>
          <a:prstGeom prst="rect">
            <a:avLst/>
          </a:prstGeom>
          <a:solidFill>
            <a:srgbClr val="1D428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137102" tIns="68551" rIns="137102" bIns="68551">
            <a:spAutoFit/>
          </a:bodyPr>
          <a:lstStyle/>
          <a:p>
            <a:pPr algn="ctr" defTabSz="1370013"/>
            <a:r>
              <a:rPr lang="en-GB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deliveries must be coordinated prior with </a:t>
            </a:r>
          </a:p>
          <a:p>
            <a:pPr algn="ctr" defTabSz="1370013"/>
            <a:r>
              <a:rPr lang="en-GB" sz="1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Simon Ogden</a:t>
            </a:r>
            <a:endParaRPr lang="en-GB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370013"/>
            <a:endParaRPr lang="en-GB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auto">
          <a:xfrm>
            <a:off x="135028" y="617348"/>
            <a:ext cx="2358273" cy="369274"/>
          </a:xfrm>
          <a:prstGeom prst="rect">
            <a:avLst/>
          </a:prstGeom>
          <a:solidFill>
            <a:srgbClr val="1D428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137102" tIns="68551" rIns="137102" bIns="68551">
            <a:spAutoFit/>
          </a:bodyPr>
          <a:lstStyle/>
          <a:p>
            <a:pPr algn="ctr" defTabSz="1370013"/>
            <a:r>
              <a:rPr lang="en-GB" sz="1500" b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r>
              <a:rPr lang="en-GB" sz="15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100100" y="7680920"/>
            <a:ext cx="2808312" cy="1238742"/>
          </a:xfrm>
          <a:prstGeom prst="rect">
            <a:avLst/>
          </a:prstGeom>
          <a:noFill/>
          <a:ln w="31750">
            <a:solidFill>
              <a:srgbClr val="1B2C58"/>
            </a:solidFill>
            <a:miter lim="800000"/>
            <a:headEnd/>
            <a:tailEnd/>
          </a:ln>
          <a:effectLst/>
        </p:spPr>
        <p:txBody>
          <a:bodyPr wrap="square" lIns="137102" tIns="68551" rIns="137102" bIns="68551">
            <a:spAutoFit/>
          </a:bodyPr>
          <a:lstStyle/>
          <a:p>
            <a:pPr marL="290513" indent="-290513" defTabSz="1370013">
              <a:spcBef>
                <a:spcPct val="50000"/>
              </a:spcBef>
            </a:pPr>
            <a:r>
              <a:rPr lang="en-GB" sz="1100">
                <a:latin typeface="Calibri" panose="020F0502020204030204" pitchFamily="34" charset="0"/>
                <a:cs typeface="Calibri" panose="020F0502020204030204" pitchFamily="34" charset="0"/>
              </a:rPr>
              <a:t>Site Speed Limits – 5mph</a:t>
            </a:r>
          </a:p>
          <a:p>
            <a:pPr marL="290513" indent="-290513" defTabSz="1370013">
              <a:spcBef>
                <a:spcPct val="50000"/>
              </a:spcBef>
            </a:pPr>
            <a:r>
              <a:rPr lang="en-GB" sz="1100">
                <a:latin typeface="Calibri" panose="020F0502020204030204" pitchFamily="34" charset="0"/>
                <a:cs typeface="Calibri" panose="020F0502020204030204" pitchFamily="34" charset="0"/>
              </a:rPr>
              <a:t>Delivery Times – 9.15am to 2.30pm</a:t>
            </a:r>
          </a:p>
          <a:p>
            <a:pPr marL="290513" indent="-290513" defTabSz="1370013">
              <a:spcBef>
                <a:spcPct val="50000"/>
              </a:spcBef>
            </a:pPr>
            <a:r>
              <a:rPr lang="en-GB" sz="1100">
                <a:latin typeface="Calibri" panose="020F0502020204030204" pitchFamily="34" charset="0"/>
                <a:cs typeface="Calibri" panose="020F0502020204030204" pitchFamily="34" charset="0"/>
              </a:rPr>
              <a:t>One Way Systems – Two way system in place</a:t>
            </a:r>
          </a:p>
          <a:p>
            <a:pPr marL="290513" indent="-290513" defTabSz="1370013">
              <a:spcBef>
                <a:spcPct val="50000"/>
              </a:spcBef>
            </a:pPr>
            <a:r>
              <a:rPr lang="en-GB" sz="1100">
                <a:latin typeface="Calibri" panose="020F0502020204030204" pitchFamily="34" charset="0"/>
                <a:cs typeface="Calibri" panose="020F0502020204030204" pitchFamily="34" charset="0"/>
              </a:rPr>
              <a:t>Bus Routes -  N/A</a:t>
            </a:r>
            <a:endParaRPr lang="en-GB" sz="1100" u="sng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100100" y="7117357"/>
            <a:ext cx="12414269" cy="369273"/>
          </a:xfrm>
          <a:prstGeom prst="rect">
            <a:avLst/>
          </a:prstGeom>
          <a:solidFill>
            <a:srgbClr val="1D428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137102" tIns="68551" rIns="137102" bIns="68551">
            <a:spAutoFit/>
          </a:bodyPr>
          <a:lstStyle/>
          <a:p>
            <a:pPr algn="ctr" defTabSz="1370013"/>
            <a:r>
              <a:rPr lang="en-GB" sz="1500" b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 SPECIFIC INFORMATION and PPE REQUIREMENTS</a:t>
            </a:r>
            <a:endParaRPr lang="en-GB" sz="15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 Box 33"/>
          <p:cNvSpPr txBox="1">
            <a:spLocks noChangeArrowheads="1"/>
          </p:cNvSpPr>
          <p:nvPr/>
        </p:nvSpPr>
        <p:spPr bwMode="auto">
          <a:xfrm>
            <a:off x="10785904" y="1707211"/>
            <a:ext cx="1720757" cy="600106"/>
          </a:xfrm>
          <a:prstGeom prst="rect">
            <a:avLst/>
          </a:prstGeom>
          <a:solidFill>
            <a:srgbClr val="1D428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137102" tIns="68551" rIns="137102" bIns="68551">
            <a:spAutoFit/>
          </a:bodyPr>
          <a:lstStyle/>
          <a:p>
            <a:pPr algn="ctr" defTabSz="1370013"/>
            <a:r>
              <a:rPr lang="en-GB" sz="1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 Logistics      Co-ordinator</a:t>
            </a:r>
          </a:p>
        </p:txBody>
      </p:sp>
      <p:pic>
        <p:nvPicPr>
          <p:cNvPr id="36" name="Picture 35" descr="WEARHAT$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8657" y="7890767"/>
            <a:ext cx="1078400" cy="1080000"/>
          </a:xfrm>
          <a:prstGeom prst="rect">
            <a:avLst/>
          </a:prstGeom>
        </p:spPr>
      </p:pic>
      <p:pic>
        <p:nvPicPr>
          <p:cNvPr id="40" name="Picture 39" descr="HI-VIZ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48472" y="7841994"/>
            <a:ext cx="1080000" cy="1080000"/>
          </a:xfrm>
          <a:prstGeom prst="rect">
            <a:avLst/>
          </a:prstGeom>
        </p:spPr>
      </p:pic>
      <p:pic>
        <p:nvPicPr>
          <p:cNvPr id="49" name="Picture 48" descr="FOOTPRO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25513" y="7841994"/>
            <a:ext cx="1078366" cy="1080000"/>
          </a:xfrm>
          <a:prstGeom prst="rect">
            <a:avLst/>
          </a:prstGeom>
        </p:spPr>
      </p:pic>
      <p:pic>
        <p:nvPicPr>
          <p:cNvPr id="50" name="Picture 49" descr="GLOVES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67198" y="7890767"/>
            <a:ext cx="1080000" cy="1080000"/>
          </a:xfrm>
          <a:prstGeom prst="rect">
            <a:avLst/>
          </a:prstGeom>
        </p:spPr>
      </p:pic>
      <p:pic>
        <p:nvPicPr>
          <p:cNvPr id="51" name="Picture 50" descr="BOX-GOG$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64856" y="7890767"/>
            <a:ext cx="1080000" cy="1080000"/>
          </a:xfrm>
          <a:prstGeom prst="rect">
            <a:avLst/>
          </a:prstGeom>
        </p:spPr>
      </p:pic>
      <p:pic>
        <p:nvPicPr>
          <p:cNvPr id="52" name="Picture 51" descr="DUSMASK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70821" y="7836035"/>
            <a:ext cx="1080000" cy="1080000"/>
          </a:xfrm>
          <a:prstGeom prst="rect">
            <a:avLst/>
          </a:prstGeom>
        </p:spPr>
      </p:pic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429091"/>
              </p:ext>
            </p:extLst>
          </p:nvPr>
        </p:nvGraphicFramePr>
        <p:xfrm>
          <a:off x="306207" y="1290170"/>
          <a:ext cx="2358272" cy="5562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885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Lay down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390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Storage containers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885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Site welfare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864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First Aid Point</a:t>
                      </a:r>
                      <a:endParaRPr lang="en-GB" sz="1100" b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387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Fire Assembly</a:t>
                      </a:r>
                      <a:r>
                        <a:rPr lang="en-GB" sz="1100" b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Point</a:t>
                      </a:r>
                      <a:endParaRPr lang="en-GB" sz="11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447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Fire Extinguishers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625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Traffic / Emergency access routes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625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Pedestrian Route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625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Skips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292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Parking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678">
                <a:tc>
                  <a:txBody>
                    <a:bodyPr/>
                    <a:lstStyle/>
                    <a:p>
                      <a:pPr algn="l"/>
                      <a:r>
                        <a:rPr lang="en-GB" sz="1100" b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No Parking</a:t>
                      </a:r>
                      <a:r>
                        <a:rPr lang="en-GB" sz="1100" b="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Zone</a:t>
                      </a:r>
                      <a:endParaRPr lang="en-GB" sz="1100" b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5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 rot="10800000" flipV="1">
            <a:off x="1961182" y="2004218"/>
            <a:ext cx="288032" cy="1800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AA81E75-5A2F-486D-9225-16D834D4318E}"/>
              </a:ext>
            </a:extLst>
          </p:cNvPr>
          <p:cNvSpPr/>
          <p:nvPr/>
        </p:nvSpPr>
        <p:spPr>
          <a:xfrm>
            <a:off x="10785904" y="2457009"/>
            <a:ext cx="1728466" cy="17935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B2C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 Photo of Banks Man</a:t>
            </a:r>
          </a:p>
        </p:txBody>
      </p:sp>
      <p:pic>
        <p:nvPicPr>
          <p:cNvPr id="1026" name="Picture 2" descr="Casey Group LTD">
            <a:extLst>
              <a:ext uri="{FF2B5EF4-FFF2-40B4-BE49-F238E27FC236}">
                <a16:creationId xmlns:a16="http://schemas.microsoft.com/office/drawing/2014/main" id="{A4FE15FA-5B52-490D-AEDA-8DD907E9F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28" y="265032"/>
            <a:ext cx="1135118" cy="125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8BB7AB-0821-40DD-A94E-E6F9EE32ACDB}"/>
              </a:ext>
            </a:extLst>
          </p:cNvPr>
          <p:cNvCxnSpPr>
            <a:cxnSpLocks/>
          </p:cNvCxnSpPr>
          <p:nvPr/>
        </p:nvCxnSpPr>
        <p:spPr>
          <a:xfrm flipV="1">
            <a:off x="1859044" y="5191287"/>
            <a:ext cx="515334" cy="6017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31A7A9F-2053-4C48-ABA5-1C3141FED5D8}"/>
              </a:ext>
            </a:extLst>
          </p:cNvPr>
          <p:cNvCxnSpPr>
            <a:cxnSpLocks/>
          </p:cNvCxnSpPr>
          <p:nvPr/>
        </p:nvCxnSpPr>
        <p:spPr>
          <a:xfrm flipV="1">
            <a:off x="1855624" y="4666872"/>
            <a:ext cx="515334" cy="601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C:\Users\matt.vizard\AppData\Local\Microsoft\Windows\INetCache\Content.MSO\852B6634.tmp">
            <a:extLst>
              <a:ext uri="{FF2B5EF4-FFF2-40B4-BE49-F238E27FC236}">
                <a16:creationId xmlns:a16="http://schemas.microsoft.com/office/drawing/2014/main" id="{81B50B94-5AC4-CB17-8FF5-801D214D7FB5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180" y="4018541"/>
            <a:ext cx="48006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Image result for first aid point">
            <a:extLst>
              <a:ext uri="{FF2B5EF4-FFF2-40B4-BE49-F238E27FC236}">
                <a16:creationId xmlns:a16="http://schemas.microsoft.com/office/drawing/2014/main" id="{1571B358-4C60-BE3E-03B4-6D2034D49CD1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t="6780" r="19915" b="6780"/>
          <a:stretch/>
        </p:blipFill>
        <p:spPr bwMode="auto">
          <a:xfrm>
            <a:off x="1975017" y="2924196"/>
            <a:ext cx="295275" cy="4302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BED95582-0464-D3E8-B9D2-DE88D28A5638}"/>
              </a:ext>
            </a:extLst>
          </p:cNvPr>
          <p:cNvSpPr/>
          <p:nvPr/>
        </p:nvSpPr>
        <p:spPr>
          <a:xfrm>
            <a:off x="6912013" y="4069419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9B7662-2998-707A-5A02-A62CCFAF9FA6}"/>
              </a:ext>
            </a:extLst>
          </p:cNvPr>
          <p:cNvSpPr/>
          <p:nvPr/>
        </p:nvSpPr>
        <p:spPr>
          <a:xfrm>
            <a:off x="5566833" y="4144577"/>
            <a:ext cx="288000" cy="180000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&quot;No&quot; Symbol 67">
            <a:extLst>
              <a:ext uri="{FF2B5EF4-FFF2-40B4-BE49-F238E27FC236}">
                <a16:creationId xmlns:a16="http://schemas.microsoft.com/office/drawing/2014/main" id="{587387C2-40BE-1FB0-4BC4-53F52F225FE6}"/>
              </a:ext>
            </a:extLst>
          </p:cNvPr>
          <p:cNvSpPr/>
          <p:nvPr/>
        </p:nvSpPr>
        <p:spPr>
          <a:xfrm>
            <a:off x="2012140" y="6504640"/>
            <a:ext cx="252000" cy="252000"/>
          </a:xfrm>
          <a:prstGeom prst="noSmoking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A75B24-898C-0E68-AF8E-E808FB87A5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3940" y="-511525"/>
            <a:ext cx="8166544" cy="5827028"/>
          </a:xfrm>
          <a:prstGeom prst="rect">
            <a:avLst/>
          </a:prstGeom>
        </p:spPr>
      </p:pic>
      <p:sp>
        <p:nvSpPr>
          <p:cNvPr id="1028" name="Frame 1027">
            <a:extLst>
              <a:ext uri="{FF2B5EF4-FFF2-40B4-BE49-F238E27FC236}">
                <a16:creationId xmlns:a16="http://schemas.microsoft.com/office/drawing/2014/main" id="{939E8CD8-F9BE-8E18-E368-E20A14A8071C}"/>
              </a:ext>
            </a:extLst>
          </p:cNvPr>
          <p:cNvSpPr/>
          <p:nvPr/>
        </p:nvSpPr>
        <p:spPr>
          <a:xfrm>
            <a:off x="7945016" y="2008829"/>
            <a:ext cx="558701" cy="712315"/>
          </a:xfrm>
          <a:prstGeom prst="rtTriangl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90262D-1684-2036-375D-BD4383A7C033}"/>
              </a:ext>
            </a:extLst>
          </p:cNvPr>
          <p:cNvSpPr/>
          <p:nvPr/>
        </p:nvSpPr>
        <p:spPr>
          <a:xfrm rot="10800000" flipV="1">
            <a:off x="1961182" y="2541877"/>
            <a:ext cx="288032" cy="180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D7FDD0-049B-7450-C5E9-8413A62E5672}"/>
              </a:ext>
            </a:extLst>
          </p:cNvPr>
          <p:cNvSpPr/>
          <p:nvPr/>
        </p:nvSpPr>
        <p:spPr>
          <a:xfrm flipH="1">
            <a:off x="2034083" y="4103956"/>
            <a:ext cx="175599" cy="18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82BBE3-9276-D36B-D2C1-B55D9D585600}"/>
              </a:ext>
            </a:extLst>
          </p:cNvPr>
          <p:cNvSpPr/>
          <p:nvPr/>
        </p:nvSpPr>
        <p:spPr>
          <a:xfrm>
            <a:off x="6721513" y="4107518"/>
            <a:ext cx="132375" cy="9427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816B2F-BAB5-ECE2-F10E-AA143ECE01A3}"/>
              </a:ext>
            </a:extLst>
          </p:cNvPr>
          <p:cNvSpPr/>
          <p:nvPr/>
        </p:nvSpPr>
        <p:spPr>
          <a:xfrm>
            <a:off x="6978688" y="4107518"/>
            <a:ext cx="141900" cy="1038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8DF4F6-BCD1-B4AD-1595-ED4E101CB26B}"/>
              </a:ext>
            </a:extLst>
          </p:cNvPr>
          <p:cNvSpPr/>
          <p:nvPr/>
        </p:nvSpPr>
        <p:spPr>
          <a:xfrm>
            <a:off x="1984813" y="5688401"/>
            <a:ext cx="288000" cy="180000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2A7F3E-7182-F803-23D0-C70D97B42B3C}"/>
              </a:ext>
            </a:extLst>
          </p:cNvPr>
          <p:cNvSpPr/>
          <p:nvPr/>
        </p:nvSpPr>
        <p:spPr>
          <a:xfrm>
            <a:off x="5566833" y="4014478"/>
            <a:ext cx="62499" cy="145307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D95494-31F1-3B4F-F5F8-F3C5A25F6A0F}"/>
              </a:ext>
            </a:extLst>
          </p:cNvPr>
          <p:cNvSpPr/>
          <p:nvPr/>
        </p:nvSpPr>
        <p:spPr>
          <a:xfrm>
            <a:off x="6546900" y="2852273"/>
            <a:ext cx="62499" cy="145307"/>
          </a:xfrm>
          <a:prstGeom prst="rect">
            <a:avLst/>
          </a:prstGeom>
          <a:solidFill>
            <a:srgbClr val="6699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3D69EC9-662D-2D05-0C38-90EE3ED269ED}"/>
              </a:ext>
            </a:extLst>
          </p:cNvPr>
          <p:cNvSpPr/>
          <p:nvPr/>
        </p:nvSpPr>
        <p:spPr>
          <a:xfrm flipH="1">
            <a:off x="5026326" y="4017224"/>
            <a:ext cx="123561" cy="8459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4C8FD1-CD75-F2DB-F744-DC829CB696D4}"/>
              </a:ext>
            </a:extLst>
          </p:cNvPr>
          <p:cNvSpPr/>
          <p:nvPr/>
        </p:nvSpPr>
        <p:spPr>
          <a:xfrm flipH="1">
            <a:off x="6370668" y="2855018"/>
            <a:ext cx="88868" cy="6725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907D83-2B03-6F90-6175-EA5B9E7C825E}"/>
              </a:ext>
            </a:extLst>
          </p:cNvPr>
          <p:cNvCxnSpPr>
            <a:cxnSpLocks/>
          </p:cNvCxnSpPr>
          <p:nvPr/>
        </p:nvCxnSpPr>
        <p:spPr>
          <a:xfrm flipV="1">
            <a:off x="7961537" y="2793467"/>
            <a:ext cx="940319" cy="38763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ED7C1B5-DA8A-5ECD-FF32-770B2E7E4806}"/>
              </a:ext>
            </a:extLst>
          </p:cNvPr>
          <p:cNvCxnSpPr>
            <a:cxnSpLocks/>
          </p:cNvCxnSpPr>
          <p:nvPr/>
        </p:nvCxnSpPr>
        <p:spPr>
          <a:xfrm flipV="1">
            <a:off x="6747292" y="3175087"/>
            <a:ext cx="1261226" cy="144786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D130578-049D-B6C7-4B17-AF1193A5CD88}"/>
              </a:ext>
            </a:extLst>
          </p:cNvPr>
          <p:cNvCxnSpPr>
            <a:cxnSpLocks/>
          </p:cNvCxnSpPr>
          <p:nvPr/>
        </p:nvCxnSpPr>
        <p:spPr>
          <a:xfrm flipV="1">
            <a:off x="6651888" y="3322531"/>
            <a:ext cx="99022" cy="543752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8F3F25-5030-5CDF-D616-734887094359}"/>
              </a:ext>
            </a:extLst>
          </p:cNvPr>
          <p:cNvCxnSpPr>
            <a:cxnSpLocks/>
          </p:cNvCxnSpPr>
          <p:nvPr/>
        </p:nvCxnSpPr>
        <p:spPr>
          <a:xfrm flipV="1">
            <a:off x="5793243" y="3886286"/>
            <a:ext cx="905626" cy="8407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C7C332E7-B8B2-BC90-AAFE-CFE6071E60AC}"/>
              </a:ext>
            </a:extLst>
          </p:cNvPr>
          <p:cNvSpPr/>
          <p:nvPr/>
        </p:nvSpPr>
        <p:spPr>
          <a:xfrm rot="10800000" flipV="1">
            <a:off x="1978528" y="3591408"/>
            <a:ext cx="288032" cy="180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412914-3F27-8420-69F2-26D9DF0785F0}"/>
              </a:ext>
            </a:extLst>
          </p:cNvPr>
          <p:cNvSpPr/>
          <p:nvPr/>
        </p:nvSpPr>
        <p:spPr>
          <a:xfrm rot="10800000" flipV="1">
            <a:off x="6514596" y="4103125"/>
            <a:ext cx="114571" cy="11928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AE6841B9-5D25-9468-34AD-515E51F10E6F}"/>
              </a:ext>
            </a:extLst>
          </p:cNvPr>
          <p:cNvSpPr/>
          <p:nvPr/>
        </p:nvSpPr>
        <p:spPr>
          <a:xfrm>
            <a:off x="1951854" y="6041851"/>
            <a:ext cx="367891" cy="313349"/>
          </a:xfrm>
          <a:prstGeom prst="fram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E1B9FFC-2E5D-344C-E998-A5E8E1D5288F}"/>
              </a:ext>
            </a:extLst>
          </p:cNvPr>
          <p:cNvSpPr/>
          <p:nvPr/>
        </p:nvSpPr>
        <p:spPr>
          <a:xfrm rot="10800000" flipV="1">
            <a:off x="4927405" y="2914900"/>
            <a:ext cx="288032" cy="240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8135DF4-B235-E7C9-01D9-C0B950B8A491}"/>
              </a:ext>
            </a:extLst>
          </p:cNvPr>
          <p:cNvSpPr/>
          <p:nvPr/>
        </p:nvSpPr>
        <p:spPr>
          <a:xfrm rot="10800000" flipV="1">
            <a:off x="6601327" y="2082276"/>
            <a:ext cx="123242" cy="20601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428864-D5ED-FAB4-BE1B-4EC3A66357F5}"/>
              </a:ext>
            </a:extLst>
          </p:cNvPr>
          <p:cNvSpPr/>
          <p:nvPr/>
        </p:nvSpPr>
        <p:spPr>
          <a:xfrm rot="10800000" flipV="1">
            <a:off x="4641190" y="3799563"/>
            <a:ext cx="288032" cy="1539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D4C9CBB-E42F-91C0-D448-C98C351D5388}"/>
              </a:ext>
            </a:extLst>
          </p:cNvPr>
          <p:cNvSpPr/>
          <p:nvPr/>
        </p:nvSpPr>
        <p:spPr>
          <a:xfrm rot="10800000" flipV="1">
            <a:off x="6714080" y="4068354"/>
            <a:ext cx="400783" cy="16265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7FF749F-7900-7948-CFDB-D3DAA1B83EF0}"/>
              </a:ext>
            </a:extLst>
          </p:cNvPr>
          <p:cNvSpPr/>
          <p:nvPr/>
        </p:nvSpPr>
        <p:spPr>
          <a:xfrm flipH="1">
            <a:off x="6743614" y="4138648"/>
            <a:ext cx="132234" cy="845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" name="Picture 52" descr="Image result for first aid point">
            <a:extLst>
              <a:ext uri="{FF2B5EF4-FFF2-40B4-BE49-F238E27FC236}">
                <a16:creationId xmlns:a16="http://schemas.microsoft.com/office/drawing/2014/main" id="{499A6D78-95BB-95AF-9B8E-AF7BBDDE8A6A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t="6780" r="19915" b="6780"/>
          <a:stretch/>
        </p:blipFill>
        <p:spPr bwMode="auto">
          <a:xfrm>
            <a:off x="6910051" y="4069053"/>
            <a:ext cx="182524" cy="161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66CA93B0-3C24-BEE4-1DAB-8F7F529B6362}"/>
              </a:ext>
            </a:extLst>
          </p:cNvPr>
          <p:cNvSpPr/>
          <p:nvPr/>
        </p:nvSpPr>
        <p:spPr>
          <a:xfrm rot="10800000" flipV="1">
            <a:off x="1978526" y="1466480"/>
            <a:ext cx="288032" cy="240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FA6C846-3208-D195-4E9A-304F1736AE2B}"/>
              </a:ext>
            </a:extLst>
          </p:cNvPr>
          <p:cNvSpPr/>
          <p:nvPr/>
        </p:nvSpPr>
        <p:spPr>
          <a:xfrm rot="10800000" flipV="1">
            <a:off x="5950841" y="2446549"/>
            <a:ext cx="131915" cy="2667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D8C806FD867642975507440A615904" ma:contentTypeVersion="15" ma:contentTypeDescription="Create a new document." ma:contentTypeScope="" ma:versionID="4e43e895444f5de22f61299ed318f789">
  <xsd:schema xmlns:xsd="http://www.w3.org/2001/XMLSchema" xmlns:xs="http://www.w3.org/2001/XMLSchema" xmlns:p="http://schemas.microsoft.com/office/2006/metadata/properties" xmlns:ns2="1781f875-f3f3-4060-b98c-8cad16dc4c76" xmlns:ns3="7034f1a8-089b-4eec-9887-1ad031c588b6" targetNamespace="http://schemas.microsoft.com/office/2006/metadata/properties" ma:root="true" ma:fieldsID="2721e1dfc18a035f1f5a1c4089107e7b" ns2:_="" ns3:_="">
    <xsd:import namespace="1781f875-f3f3-4060-b98c-8cad16dc4c76"/>
    <xsd:import namespace="7034f1a8-089b-4eec-9887-1ad031c588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81f875-f3f3-4060-b98c-8cad16dc4c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457d26-4730-499f-a856-79b00e7fde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4f1a8-089b-4eec-9887-1ad031c588b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3ed90a-c215-454d-a2e7-8a414bb429b2}" ma:internalName="TaxCatchAll" ma:showField="CatchAllData" ma:web="7034f1a8-089b-4eec-9887-1ad031c588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81f875-f3f3-4060-b98c-8cad16dc4c76">
      <Terms xmlns="http://schemas.microsoft.com/office/infopath/2007/PartnerControls"/>
    </lcf76f155ced4ddcb4097134ff3c332f>
    <TaxCatchAll xmlns="7034f1a8-089b-4eec-9887-1ad031c588b6" xsi:nil="true"/>
  </documentManagement>
</p:properties>
</file>

<file path=customXml/itemProps1.xml><?xml version="1.0" encoding="utf-8"?>
<ds:datastoreItem xmlns:ds="http://schemas.openxmlformats.org/officeDocument/2006/customXml" ds:itemID="{9F6C589E-4A5B-4118-B93B-66E8CE024CE4}"/>
</file>

<file path=customXml/itemProps2.xml><?xml version="1.0" encoding="utf-8"?>
<ds:datastoreItem xmlns:ds="http://schemas.openxmlformats.org/officeDocument/2006/customXml" ds:itemID="{1F65476A-1807-4C8D-9D8D-7DBF4BFE67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23F07C-C0E1-4B4B-AB11-536C80FC6B5F}">
  <ds:schemaRefs>
    <ds:schemaRef ds:uri="05e2af22-0a50-47bf-943a-ccc164b7b9ed"/>
    <ds:schemaRef ds:uri="1781f875-f3f3-4060-b98c-8cad16dc4c76"/>
    <ds:schemaRef ds:uri="7034f1a8-089b-4eec-9887-1ad031c588b6"/>
    <ds:schemaRef ds:uri="f1995e43-098a-4151-bc17-ba3635b2880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A3 Paper (297x420 mm)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Barton SHEQ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Cabo</dc:creator>
  <cp:revision>1</cp:revision>
  <cp:lastPrinted>2024-02-06T10:38:24Z</cp:lastPrinted>
  <dcterms:created xsi:type="dcterms:W3CDTF">2001-04-10T09:56:03Z</dcterms:created>
  <dcterms:modified xsi:type="dcterms:W3CDTF">2025-10-17T08:43:12Z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0x01010093D8C806FD867642975507440A615904</vt:lpwstr>
  </property>
  <property fmtid="{D5CDD505-2E9C-101B-9397-08002B2CF9AE}" pid="3" name="MediaServiceImageTags">
    <vt:lpwstr/>
  </property>
</Properties>
</file>