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41B151-4F39-45FC-A38F-F281F7D1E36A}" v="2" dt="2022-11-19T21:37:10.534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80" d="100"/>
          <a:sy n="80" d="100"/>
        </p:scale>
        <p:origin x="40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C354B-FB08-4F93-A36B-01868E62F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F0AD6-239E-4F6E-BF70-07B8B5FC3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7BB8B-A8C1-4871-AD04-ADC30B397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5281F-5AB9-412B-A531-994D216B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A2EC6-10C6-4A41-855C-E521E679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8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5775-E928-4EE6-B34F-835D09EE0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2822A-A033-42B0-A48D-919599F5A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04950-7D9B-4B94-B060-BCD9161BE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67841-D9EE-4CE1-A807-1CE96AF1A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9489D-1DEB-4158-926D-A553F802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20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5DBC4-8F09-4725-A870-330376DF9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D0EBE-74B0-4F55-B490-F0AA76133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B750E-4009-4C71-8E4D-839BF9B83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EF037-C2B7-4762-8CC6-1DF0BA61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B2678-1D64-471A-A5D0-FBE3F25CF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706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B9D1F-B20A-4073-9496-1F3D5365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D59FE-87B4-4024-A202-38B2B629B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D1F5C-F58D-4610-BCC3-D3217DE45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2A25D-56C8-47CB-A853-DAC0E3A4B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91D20-8773-4E68-BDBA-6D1EC672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64A52-7EC6-4611-A955-4C74759C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957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7A11-9750-4F80-8A02-8D9C51E91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7E0D7-B87B-4163-BA00-812E925CE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7ECE19-F248-4C5B-AEC6-A133F9668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7B6114-A755-4C5D-B7BB-1DD1DC869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ED0B7-A654-4C0C-81EB-32D944ED3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88554D-DBCE-4BF6-AA12-7F00C0E4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3744DB-5E25-45CE-BC7B-17F28009E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FD4A57-4CA1-4878-9D9B-C667F7C0C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72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154D-0C11-4743-AFE1-2614B74D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7D20C-957C-49CD-8695-BA3503B56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F7B86D-61B8-411A-969D-76852D956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60F8C-97AB-404D-AEB0-3F36A3F33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28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B212F5-FB31-4260-ACB4-2F7B5E6B6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8A237B-7E80-48BE-AF48-94AEF5BF9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F549D-9CF7-448A-BBDF-C96EC326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98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AB7B-E102-45B5-A2F9-E284005B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96994-5E94-4533-B670-4508B3004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03D38-3245-4E36-80CF-E2721C104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CD3F0-1A33-4DDB-A177-A478A121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959C1-4EB0-43A1-9455-3FD5201F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2FC01-DC39-4BF7-9745-B9F5AE73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80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4644B-27DE-454F-9EB5-1BCCDCF6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B747ED-29F5-4C5C-BA76-5A7449F32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1BD31-6708-4240-94F4-E9A8907FE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1218A-6762-4D58-8936-72CD896F6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0B62F-6766-4DCD-95BC-6029C58AB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1D8A-652A-4780-AC60-73D7DF1B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75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97CA-10C2-43BE-9A84-86AF56F8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74DEAF-4850-4994-B7DD-E8FB36A3D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A8E90-74D8-406E-9900-2C9495B1A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4C2FF-35AD-45D9-9198-2FF088ED9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B99D1-9753-4E71-8D83-9CB37AA1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6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9DEB1-2A02-44DF-B044-F5A0B968A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E90D23-3E91-4F7B-A061-7B8A6A3F5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8FFA5-30D1-4DE7-B5AB-FD249821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CA8F6-AF78-4BE3-9DFF-166ADF0D9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0230A-AAAD-4D35-9D55-FDBE440C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17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D48CD9-A405-4AF6-BA57-35A7093E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A0585-2723-4581-8ECB-152AF29B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534EC-31D0-4F55-B0F8-520B0F35E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D4ECC-AF12-4865-B3A2-C0DEF8DCC472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1D6AE-73B7-4F63-80F6-97F0EA31B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06D43-460B-4AC9-BE10-E9A1B74D5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C824E-A2A2-4DCB-91CD-0A571870899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AABAAE-03D6-46F0-A3E0-3D146016811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73738" y="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9440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78D60C3-F3EE-4927-A707-044414E37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967266"/>
            <a:ext cx="2628900" cy="254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en-US" sz="3600" b="0" i="0" u="none" strike="noStrike" kern="1200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Compare our charging solutions</a:t>
            </a:r>
          </a:p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en-US" sz="3600" b="0" i="0" u="none" strike="noStrike" kern="1200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                 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8FCBC5B6-2EEE-47AD-95FD-545CC4C9E0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30488" y="-6683375"/>
            <a:ext cx="18288000" cy="18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67C163-747A-453C-BA56-7021E2A44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267793"/>
              </p:ext>
            </p:extLst>
          </p:nvPr>
        </p:nvGraphicFramePr>
        <p:xfrm>
          <a:off x="4777316" y="2582943"/>
          <a:ext cx="6780703" cy="343135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37301">
                  <a:extLst>
                    <a:ext uri="{9D8B030D-6E8A-4147-A177-3AD203B41FA5}">
                      <a16:colId xmlns:a16="http://schemas.microsoft.com/office/drawing/2014/main" val="2237208288"/>
                    </a:ext>
                  </a:extLst>
                </a:gridCol>
                <a:gridCol w="1746883">
                  <a:extLst>
                    <a:ext uri="{9D8B030D-6E8A-4147-A177-3AD203B41FA5}">
                      <a16:colId xmlns:a16="http://schemas.microsoft.com/office/drawing/2014/main" val="2158326991"/>
                    </a:ext>
                  </a:extLst>
                </a:gridCol>
                <a:gridCol w="2082835">
                  <a:extLst>
                    <a:ext uri="{9D8B030D-6E8A-4147-A177-3AD203B41FA5}">
                      <a16:colId xmlns:a16="http://schemas.microsoft.com/office/drawing/2014/main" val="2236130160"/>
                    </a:ext>
                  </a:extLst>
                </a:gridCol>
                <a:gridCol w="1813684">
                  <a:extLst>
                    <a:ext uri="{9D8B030D-6E8A-4147-A177-3AD203B41FA5}">
                      <a16:colId xmlns:a16="http://schemas.microsoft.com/office/drawing/2014/main" val="2898908652"/>
                    </a:ext>
                  </a:extLst>
                </a:gridCol>
              </a:tblGrid>
              <a:tr h="26177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>
                          <a:effectLst/>
                        </a:rPr>
                        <a:t> </a:t>
                      </a:r>
                    </a:p>
                  </a:txBody>
                  <a:tcPr marL="29141" marR="48568" marT="14570" marB="121419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GB" sz="700" b="0" dirty="0">
                          <a:effectLst/>
                        </a:rPr>
                        <a:t>CITO 500</a:t>
                      </a:r>
                    </a:p>
                  </a:txBody>
                  <a:tcPr marL="29141" marR="48568" marT="14570" marB="121419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GB" sz="700" b="0">
                          <a:effectLst/>
                        </a:rPr>
                        <a:t>DUO</a:t>
                      </a:r>
                    </a:p>
                  </a:txBody>
                  <a:tcPr marL="29141" marR="48568" marT="14570" marB="121419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GB" sz="700" b="0">
                          <a:effectLst/>
                        </a:rPr>
                        <a:t>CITO 240</a:t>
                      </a:r>
                    </a:p>
                  </a:txBody>
                  <a:tcPr marL="29141" marR="48568" marT="14570" marB="121419" anchor="b"/>
                </a:tc>
                <a:extLst>
                  <a:ext uri="{0D108BD9-81ED-4DB2-BD59-A6C34878D82A}">
                    <a16:rowId xmlns:a16="http://schemas.microsoft.com/office/drawing/2014/main" val="2876532553"/>
                  </a:ext>
                </a:extLst>
              </a:tr>
              <a:tr h="422938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Maximum charging power per charging point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AC: 22 kW; DC: 50 kW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effectLst/>
                        </a:rPr>
                        <a:t>11/22 kW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pl-PL" sz="700">
                          <a:effectLst/>
                        </a:rPr>
                        <a:t>AC: 22 kW; DC: 24 kW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3460365733"/>
                  </a:ext>
                </a:extLst>
              </a:tr>
              <a:tr h="318435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Number of charging points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2 - 3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2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2 - 3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3395064860"/>
                  </a:ext>
                </a:extLst>
              </a:tr>
              <a:tr h="527442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Charging connector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1x type 2 socket, 1x CCS charging lead (3.4 m); optional CHAdeMO charging lead (3.4 m)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2x type 2 socket, incl. sliding cover; optional 2x type 2 spiral lead (6.5 m)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1x type 2 socket, 1x CCS charging lead (3 m); optional CHAdeMO charging lead (3 m)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1671198065"/>
                  </a:ext>
                </a:extLst>
              </a:tr>
              <a:tr h="527442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Compliant with calibration law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AC: MID-compliant smart meter with SAM® storage and display module; DC: with SAM® storage and display module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2x MID-compliant smart meter; optional with SAM® storage and display module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AC: MID-compliant smart meter with SAM® storage and display module; DC: with SAM® storage and display module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1268300873"/>
                  </a:ext>
                </a:extLst>
              </a:tr>
              <a:tr h="527442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Protection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AC: RCD type A &amp; DC residual current detection 6 mA; DC: LS C100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2x RCD type A; 2x DC residual current detection 6 mA; 2x circuit breaker C20 3P or C40 3P; 1x circuit breaker B16 1P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de-DE" sz="700">
                          <a:effectLst/>
                        </a:rPr>
                        <a:t>AC: FI-Typ A &amp; DC-Fehlerstromerkennung 6 mA; DC: LS C50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131258611"/>
                  </a:ext>
                </a:extLst>
              </a:tr>
              <a:tr h="422938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Communication interface to IT backends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OCPP 1.6 JSON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OCPP 1.6 JSON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OCPP 1.6 JSON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1482564242"/>
                  </a:ext>
                </a:extLst>
              </a:tr>
              <a:tr h="422938">
                <a:tc>
                  <a:txBody>
                    <a:bodyPr/>
                    <a:lstStyle/>
                    <a:p>
                      <a:pPr algn="l"/>
                      <a:r>
                        <a:rPr lang="en-GB" sz="700" b="0">
                          <a:effectLst/>
                        </a:rPr>
                        <a:t>Authorisation</a:t>
                      </a:r>
                    </a:p>
                  </a:txBody>
                  <a:tcPr marL="29141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Free charging, RFID, smartphone app, optional: Giro-e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>
                          <a:effectLst/>
                        </a:rPr>
                        <a:t>Free charging, RFID, smartphone app, optional: Giro-e</a:t>
                      </a:r>
                    </a:p>
                  </a:txBody>
                  <a:tcPr marL="48568" marR="48568" marT="97136" marB="97136" anchor="ctr"/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effectLst/>
                        </a:rPr>
                        <a:t>Free charging, RFID, smartphone app, optional: Giro-e</a:t>
                      </a:r>
                    </a:p>
                  </a:txBody>
                  <a:tcPr marL="48568" marR="29141" marT="97136" marB="97136" anchor="ctr"/>
                </a:tc>
                <a:extLst>
                  <a:ext uri="{0D108BD9-81ED-4DB2-BD59-A6C34878D82A}">
                    <a16:rowId xmlns:a16="http://schemas.microsoft.com/office/drawing/2014/main" val="2245520272"/>
                  </a:ext>
                </a:extLst>
              </a:tr>
            </a:tbl>
          </a:graphicData>
        </a:graphic>
      </p:graphicFrame>
      <p:pic>
        <p:nvPicPr>
          <p:cNvPr id="1027" name="Picture 3">
            <a:extLst>
              <a:ext uri="{FF2B5EF4-FFF2-40B4-BE49-F238E27FC236}">
                <a16:creationId xmlns:a16="http://schemas.microsoft.com/office/drawing/2014/main" id="{FB9BBA93-3B3C-4635-BE4A-7962608F8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4013" y="-6683375"/>
            <a:ext cx="18288000" cy="18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>
            <a:extLst>
              <a:ext uri="{FF2B5EF4-FFF2-40B4-BE49-F238E27FC236}">
                <a16:creationId xmlns:a16="http://schemas.microsoft.com/office/drawing/2014/main" id="{A9FF8CB9-9FD9-415D-A60B-2738E78AC7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17538" y="-6683375"/>
            <a:ext cx="18288000" cy="18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 descr="A picture containing electronics, dark, cellphone&#10;&#10;Description automatically generated">
            <a:extLst>
              <a:ext uri="{FF2B5EF4-FFF2-40B4-BE49-F238E27FC236}">
                <a16:creationId xmlns:a16="http://schemas.microsoft.com/office/drawing/2014/main" id="{5C2EB514-1FEF-482B-AC18-D0681E74C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41402"/>
            <a:ext cx="3657600" cy="2441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9081A9-36F3-4487-A41B-CF642ED51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13" y="-2614"/>
            <a:ext cx="3510699" cy="26515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447C3E-959D-4617-BB64-F140164D5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310" y="-327610"/>
            <a:ext cx="3395408" cy="297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88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279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Duffy</dc:creator>
  <cp:lastModifiedBy>Yaxye Ali</cp:lastModifiedBy>
  <cp:revision>2</cp:revision>
  <dcterms:created xsi:type="dcterms:W3CDTF">2022-11-19T21:32:19Z</dcterms:created>
  <dcterms:modified xsi:type="dcterms:W3CDTF">2023-03-02T09:17:42Z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577031b-11bc-4db9-b655-7d79027ad570_Enabled">
    <vt:lpwstr>true</vt:lpwstr>
  </property>
  <property fmtid="{D5CDD505-2E9C-101B-9397-08002B2CF9AE}" pid="3" name="MSIP_Label_8577031b-11bc-4db9-b655-7d79027ad570_SetDate">
    <vt:lpwstr>2022-11-19T21:32:19Z</vt:lpwstr>
  </property>
  <property fmtid="{D5CDD505-2E9C-101B-9397-08002B2CF9AE}" pid="4" name="MSIP_Label_8577031b-11bc-4db9-b655-7d79027ad570_Method">
    <vt:lpwstr>Standard</vt:lpwstr>
  </property>
  <property fmtid="{D5CDD505-2E9C-101B-9397-08002B2CF9AE}" pid="5" name="MSIP_Label_8577031b-11bc-4db9-b655-7d79027ad570_Name">
    <vt:lpwstr>8577031b-11bc-4db9-b655-7d79027ad570</vt:lpwstr>
  </property>
  <property fmtid="{D5CDD505-2E9C-101B-9397-08002B2CF9AE}" pid="6" name="MSIP_Label_8577031b-11bc-4db9-b655-7d79027ad570_SiteId">
    <vt:lpwstr>c22cc3e1-5d7f-4f4d-be03-d5a158cc9409</vt:lpwstr>
  </property>
  <property fmtid="{D5CDD505-2E9C-101B-9397-08002B2CF9AE}" pid="7" name="MSIP_Label_8577031b-11bc-4db9-b655-7d79027ad570_ActionId">
    <vt:lpwstr>d1642ce7-056e-44a5-aaa9-b731c2d3bc9e</vt:lpwstr>
  </property>
  <property fmtid="{D5CDD505-2E9C-101B-9397-08002B2CF9AE}" pid="8" name="MSIP_Label_8577031b-11bc-4db9-b655-7d79027ad570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OFFICIAL</vt:lpwstr>
  </property>
</Properties>
</file>