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a, Daniel" userId="2e4fe35d-7a8b-4e1e-8612-39783229e788" providerId="ADAL" clId="{071987FA-555D-4AEE-B00B-BCBFCFBE9701}"/>
    <pc:docChg chg="modSld">
      <pc:chgData name="Gana, Daniel" userId="2e4fe35d-7a8b-4e1e-8612-39783229e788" providerId="ADAL" clId="{071987FA-555D-4AEE-B00B-BCBFCFBE9701}" dt="2022-04-27T14:45:17.056" v="15" actId="20577"/>
      <pc:docMkLst>
        <pc:docMk/>
      </pc:docMkLst>
      <pc:sldChg chg="modSp mod">
        <pc:chgData name="Gana, Daniel" userId="2e4fe35d-7a8b-4e1e-8612-39783229e788" providerId="ADAL" clId="{071987FA-555D-4AEE-B00B-BCBFCFBE9701}" dt="2022-04-27T14:45:17.056" v="15" actId="20577"/>
        <pc:sldMkLst>
          <pc:docMk/>
          <pc:sldMk cId="3281830181" sldId="260"/>
        </pc:sldMkLst>
        <pc:spChg chg="mod">
          <ac:chgData name="Gana, Daniel" userId="2e4fe35d-7a8b-4e1e-8612-39783229e788" providerId="ADAL" clId="{071987FA-555D-4AEE-B00B-BCBFCFBE9701}" dt="2022-04-27T14:45:17.056" v="15" actId="20577"/>
          <ac:spMkLst>
            <pc:docMk/>
            <pc:sldMk cId="3281830181" sldId="260"/>
            <ac:spMk id="19" creationId="{A8E1361F-5BCC-4CB2-BC48-B0579DD97914}"/>
          </ac:spMkLst>
        </pc:spChg>
        <pc:spChg chg="mod">
          <ac:chgData name="Gana, Daniel" userId="2e4fe35d-7a8b-4e1e-8612-39783229e788" providerId="ADAL" clId="{071987FA-555D-4AEE-B00B-BCBFCFBE9701}" dt="2022-04-27T14:42:46.908" v="8" actId="20577"/>
          <ac:spMkLst>
            <pc:docMk/>
            <pc:sldMk cId="3281830181" sldId="260"/>
            <ac:spMk id="20" creationId="{756ABB99-7A12-42C7-82A0-44AC35D7D12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7395-6E6A-4F8D-992F-F6435CB5E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D94200-77C8-41B4-A710-20B295E77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E24DC-42E7-46CF-BA11-C8D13110F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4ED7A-DA0C-47AA-864A-616383B2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6E6DB-E612-42AA-B11A-9D6AF574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59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D2C8E-199F-49C2-A27B-984583A26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A4138-C1DC-407F-AA9E-A3886AF76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079F6B-131D-460F-830A-AB790FB42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5BCBE-287B-4203-A4D4-45D983733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B61DA-AE2D-463D-88C4-02B99BF8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600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99FB2-8A15-4FD5-9909-EA410325B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5DAFC-E087-450E-888E-4137BD465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52C65-5B86-4983-BB37-ECEE2F70C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E6D47-94E2-4274-AB0B-9202E149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ADBAD-671A-43BD-87AB-73FD071C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178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205D-200B-4BB4-8451-19D1C5E67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85FC4-A1C4-4758-B10A-2F073A2BB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862B5-1B9C-4C17-B604-0BA7AD2CC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117FAE-BB44-4B4E-AE1D-FB83D154D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2D8D4B-70F4-4169-83F7-930FC0376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3E85C-388C-499C-971C-DB209D495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19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59149-5370-4D77-8A53-464BA5209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B4710-FB9F-4788-A248-0ED568C2F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F24A22-EC3D-4F6A-B7E9-E25BC8A60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2AF5C5-F3D1-4941-B061-31DAC98F05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B8F2A-2B8C-402F-940B-2E6CA82BE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50CF4F-0333-43B8-AFB6-614064A47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D87F3D-C37C-4DAD-B7CC-B0C0F9C1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FB63BA-0F85-4FED-82C1-8306B2A5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169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316D-C07D-40BF-84E3-E240EAAC5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7B845A-B9E1-4345-870B-C0B4C4BDE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C00F94-FDBC-4639-8C65-41933A4AD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CC1E3-A4C8-438B-8247-36B2FD8E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374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EBFB17-319D-4DFC-A7C1-E1FE0433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093CFA-6B74-40D8-A56F-FD3FFA6AF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55273-DC3D-4E1F-B759-97D6D05DA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88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46524-FF84-4587-9D7D-BFD69CA5F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55D68-BC8B-41A4-A43E-D14AB4B09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9BA7C-8D8A-4104-B4BF-3C024FD82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4B2F4-D8F1-41C9-95C3-1B33DA691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3A210-3C84-4556-BA7E-B03F0E911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AAF77-9A90-4AED-956D-D024ADEF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7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AC3EA-AF25-4FD3-BF1A-B89E4C2DC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DB2AFC-FFD5-425D-A6BE-94F58B5F04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68348-6B20-4A3D-9838-616DEFAA5E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6CE098-FA09-486F-98EF-18C98086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29E9A-F543-4885-B007-7F0D90E5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5D3267-C0CF-42FB-AF41-1DD78DA1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2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30803-AFE4-4127-8DD0-23C4133A9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53F9A6-85E4-4DA6-843B-7BDA07AD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F993C-FE96-48D5-A826-79360A9C0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BC35F-8686-48E9-B6EB-460CEFC5C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347A1-7407-4D0D-A6F2-693BD774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03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82F445-E5F6-4DBD-A588-304BB3BC37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22C32-678D-4BB1-B88C-278F03D08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207D3-5C14-48D8-952E-476920485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7157E-3EAA-47CC-820E-EB8F24F0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853C6-CB4C-41DD-A6E8-91C02694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8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84CD60-0C7A-4627-88E2-1A6D7391D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93D04-9A98-40D0-8767-B29C8A827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CB895-E2B0-4742-BA8F-DB3489FEE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34D2-8EFE-4E90-8D27-9DABEF80E12A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542FE-2BA6-468A-BD56-A6F978475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CCA93-95B2-49CC-9E3C-17B818FC2F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0A944-6769-4BB0-8604-1DDCE876B2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97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trash&#10;&#10;Description automatically generated">
            <a:extLst>
              <a:ext uri="{FF2B5EF4-FFF2-40B4-BE49-F238E27FC236}">
                <a16:creationId xmlns:a16="http://schemas.microsoft.com/office/drawing/2014/main" id="{FAEB55D5-CECA-4E6E-A93B-B8D3EB8B2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081" y="521932"/>
            <a:ext cx="8190718" cy="6136639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3FBE4CA-1E45-4900-BB67-BCC82D030849}"/>
              </a:ext>
            </a:extLst>
          </p:cNvPr>
          <p:cNvSpPr/>
          <p:nvPr/>
        </p:nvSpPr>
        <p:spPr>
          <a:xfrm>
            <a:off x="5503178" y="2332139"/>
            <a:ext cx="2625753" cy="1096861"/>
          </a:xfrm>
          <a:custGeom>
            <a:avLst/>
            <a:gdLst>
              <a:gd name="connsiteX0" fmla="*/ 251670 w 2818701"/>
              <a:gd name="connsiteY0" fmla="*/ 1166069 h 1166069"/>
              <a:gd name="connsiteX1" fmla="*/ 0 w 2818701"/>
              <a:gd name="connsiteY1" fmla="*/ 41945 h 1166069"/>
              <a:gd name="connsiteX2" fmla="*/ 1971413 w 2818701"/>
              <a:gd name="connsiteY2" fmla="*/ 0 h 1166069"/>
              <a:gd name="connsiteX3" fmla="*/ 2818701 w 2818701"/>
              <a:gd name="connsiteY3" fmla="*/ 964734 h 1166069"/>
              <a:gd name="connsiteX4" fmla="*/ 251670 w 2818701"/>
              <a:gd name="connsiteY4" fmla="*/ 1166069 h 116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8701" h="1166069">
                <a:moveTo>
                  <a:pt x="251670" y="1166069"/>
                </a:moveTo>
                <a:lnTo>
                  <a:pt x="0" y="41945"/>
                </a:lnTo>
                <a:lnTo>
                  <a:pt x="1971413" y="0"/>
                </a:lnTo>
                <a:lnTo>
                  <a:pt x="2818701" y="964734"/>
                </a:lnTo>
                <a:lnTo>
                  <a:pt x="251670" y="116606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96594CD-FBA3-4811-9D6B-6F07CE0CC17A}"/>
              </a:ext>
            </a:extLst>
          </p:cNvPr>
          <p:cNvSpPr/>
          <p:nvPr/>
        </p:nvSpPr>
        <p:spPr>
          <a:xfrm>
            <a:off x="5712902" y="5119664"/>
            <a:ext cx="3179428" cy="1216404"/>
          </a:xfrm>
          <a:custGeom>
            <a:avLst/>
            <a:gdLst>
              <a:gd name="connsiteX0" fmla="*/ 142613 w 3305262"/>
              <a:gd name="connsiteY0" fmla="*/ 1216404 h 1216404"/>
              <a:gd name="connsiteX1" fmla="*/ 0 w 3305262"/>
              <a:gd name="connsiteY1" fmla="*/ 310393 h 1216404"/>
              <a:gd name="connsiteX2" fmla="*/ 2843868 w 3305262"/>
              <a:gd name="connsiteY2" fmla="*/ 0 h 1216404"/>
              <a:gd name="connsiteX3" fmla="*/ 3305262 w 3305262"/>
              <a:gd name="connsiteY3" fmla="*/ 796955 h 1216404"/>
              <a:gd name="connsiteX4" fmla="*/ 142613 w 3305262"/>
              <a:gd name="connsiteY4" fmla="*/ 1216404 h 121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5262" h="1216404">
                <a:moveTo>
                  <a:pt x="142613" y="1216404"/>
                </a:moveTo>
                <a:lnTo>
                  <a:pt x="0" y="310393"/>
                </a:lnTo>
                <a:lnTo>
                  <a:pt x="2843868" y="0"/>
                </a:lnTo>
                <a:lnTo>
                  <a:pt x="3305262" y="796955"/>
                </a:lnTo>
                <a:lnTo>
                  <a:pt x="142613" y="121640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E1361F-5BCC-4CB2-BC48-B0579DD97914}"/>
              </a:ext>
            </a:extLst>
          </p:cNvPr>
          <p:cNvSpPr txBox="1"/>
          <p:nvPr/>
        </p:nvSpPr>
        <p:spPr>
          <a:xfrm>
            <a:off x="10119919" y="834605"/>
            <a:ext cx="207208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solidFill>
                  <a:srgbClr val="FF0000"/>
                </a:solidFill>
              </a:rPr>
              <a:t>Ref P6</a:t>
            </a:r>
          </a:p>
          <a:p>
            <a:pPr algn="r"/>
            <a:r>
              <a:rPr lang="en-GB" sz="1100" b="1" dirty="0">
                <a:solidFill>
                  <a:srgbClr val="FF0000"/>
                </a:solidFill>
              </a:rPr>
              <a:t>Material: '</a:t>
            </a:r>
            <a:r>
              <a:rPr lang="en-GB" sz="1100" b="1" dirty="0" err="1">
                <a:solidFill>
                  <a:srgbClr val="FF0000"/>
                </a:solidFill>
              </a:rPr>
              <a:t>Kobra</a:t>
            </a:r>
            <a:r>
              <a:rPr lang="en-GB" sz="1100" b="1" dirty="0">
                <a:solidFill>
                  <a:srgbClr val="FF0000"/>
                </a:solidFill>
              </a:rPr>
              <a:t>' Granite by Hardscape</a:t>
            </a:r>
          </a:p>
          <a:p>
            <a:pPr algn="r"/>
            <a:r>
              <a:rPr lang="en-GB" sz="1100" b="1" dirty="0">
                <a:solidFill>
                  <a:srgbClr val="FF0000"/>
                </a:solidFill>
              </a:rPr>
              <a:t>Colour: </a:t>
            </a:r>
            <a:r>
              <a:rPr lang="en-GB" sz="1100" b="1" dirty="0" err="1">
                <a:solidFill>
                  <a:srgbClr val="FF0000"/>
                </a:solidFill>
              </a:rPr>
              <a:t>Kobra</a:t>
            </a:r>
            <a:endParaRPr lang="en-GB" sz="1100" b="1" dirty="0">
              <a:solidFill>
                <a:srgbClr val="FF0000"/>
              </a:solidFill>
            </a:endParaRPr>
          </a:p>
          <a:p>
            <a:pPr algn="r"/>
            <a:r>
              <a:rPr lang="en-GB" sz="1100" b="1" dirty="0">
                <a:solidFill>
                  <a:srgbClr val="FF0000"/>
                </a:solidFill>
              </a:rPr>
              <a:t>Finish: Flamed.</a:t>
            </a:r>
          </a:p>
          <a:p>
            <a:pPr algn="r"/>
            <a:r>
              <a:rPr lang="en-GB" sz="1100" b="1" dirty="0">
                <a:solidFill>
                  <a:srgbClr val="FF0000"/>
                </a:solidFill>
              </a:rPr>
              <a:t>Unit size: 400mm (w) x 400mm (l) x 50mm (d)</a:t>
            </a:r>
          </a:p>
          <a:p>
            <a:pPr algn="r"/>
            <a:r>
              <a:rPr lang="en-GB" sz="1100" b="1" dirty="0">
                <a:solidFill>
                  <a:srgbClr val="FF0000"/>
                </a:solidFill>
              </a:rPr>
              <a:t>Jointing: </a:t>
            </a:r>
            <a:r>
              <a:rPr lang="en-GB" sz="1100" b="1" dirty="0" err="1">
                <a:solidFill>
                  <a:srgbClr val="FF0000"/>
                </a:solidFill>
              </a:rPr>
              <a:t>Steintec</a:t>
            </a:r>
            <a:r>
              <a:rPr lang="en-GB" sz="1100" b="1" dirty="0">
                <a:solidFill>
                  <a:srgbClr val="FF0000"/>
                </a:solidFill>
              </a:rPr>
              <a:t> </a:t>
            </a:r>
            <a:r>
              <a:rPr lang="en-GB" sz="1100" b="1" dirty="0" err="1">
                <a:solidFill>
                  <a:srgbClr val="FF0000"/>
                </a:solidFill>
              </a:rPr>
              <a:t>Tufftop</a:t>
            </a:r>
            <a:r>
              <a:rPr lang="en-GB" sz="1100" b="1" dirty="0">
                <a:solidFill>
                  <a:srgbClr val="FF0000"/>
                </a:solidFill>
              </a:rPr>
              <a:t> - Mid grey. To supplier's recommendation. </a:t>
            </a:r>
          </a:p>
          <a:p>
            <a:pPr algn="r"/>
            <a:r>
              <a:rPr lang="en-GB" sz="1100" b="1" dirty="0">
                <a:solidFill>
                  <a:srgbClr val="FF0000"/>
                </a:solidFill>
              </a:rPr>
              <a:t>Priming Mortar: </a:t>
            </a:r>
            <a:r>
              <a:rPr lang="en-GB" sz="1100" b="1" dirty="0" err="1">
                <a:solidFill>
                  <a:srgbClr val="FF0000"/>
                </a:solidFill>
              </a:rPr>
              <a:t>Steintec</a:t>
            </a:r>
            <a:r>
              <a:rPr lang="en-GB" sz="1100" b="1" dirty="0">
                <a:solidFill>
                  <a:srgbClr val="FF0000"/>
                </a:solidFill>
              </a:rPr>
              <a:t> </a:t>
            </a:r>
            <a:r>
              <a:rPr lang="en-GB" sz="1100" b="1" dirty="0" err="1">
                <a:solidFill>
                  <a:srgbClr val="FF0000"/>
                </a:solidFill>
              </a:rPr>
              <a:t>Tuffbond</a:t>
            </a:r>
            <a:r>
              <a:rPr lang="en-GB" sz="1100" b="1" dirty="0">
                <a:solidFill>
                  <a:srgbClr val="FF0000"/>
                </a:solidFill>
              </a:rPr>
              <a:t> to supplier's recommendation</a:t>
            </a:r>
          </a:p>
          <a:p>
            <a:pPr algn="r"/>
            <a:r>
              <a:rPr lang="en-GB" sz="1100" b="1" i="1" dirty="0">
                <a:solidFill>
                  <a:srgbClr val="FF0000"/>
                </a:solidFill>
              </a:rPr>
              <a:t>Sample swatch photo attached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6ABB99-7A12-42C7-82A0-44AC35D7D125}"/>
              </a:ext>
            </a:extLst>
          </p:cNvPr>
          <p:cNvSpPr txBox="1"/>
          <p:nvPr/>
        </p:nvSpPr>
        <p:spPr>
          <a:xfrm>
            <a:off x="142880" y="2501076"/>
            <a:ext cx="18704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Ref K2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Material: '</a:t>
            </a:r>
            <a:r>
              <a:rPr lang="en-GB" sz="1100" b="1" dirty="0" err="1">
                <a:solidFill>
                  <a:srgbClr val="FF0000"/>
                </a:solidFill>
              </a:rPr>
              <a:t>Kobra</a:t>
            </a:r>
            <a:r>
              <a:rPr lang="en-GB" sz="1100" b="1" dirty="0">
                <a:solidFill>
                  <a:srgbClr val="FF0000"/>
                </a:solidFill>
              </a:rPr>
              <a:t>' Granite by Hardscape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Colour: </a:t>
            </a:r>
            <a:r>
              <a:rPr lang="en-GB" sz="1100" b="1" dirty="0" err="1">
                <a:solidFill>
                  <a:srgbClr val="FF0000"/>
                </a:solidFill>
              </a:rPr>
              <a:t>Kobra</a:t>
            </a:r>
            <a:endParaRPr lang="en-GB" sz="1100" b="1" dirty="0">
              <a:solidFill>
                <a:srgbClr val="FF0000"/>
              </a:solidFill>
            </a:endParaRPr>
          </a:p>
          <a:p>
            <a:r>
              <a:rPr lang="en-GB" sz="1100" b="1" dirty="0">
                <a:solidFill>
                  <a:srgbClr val="FF0000"/>
                </a:solidFill>
              </a:rPr>
              <a:t>Finish: Bush hammered.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Unit size: 300mm (w) x 900mm (l) x 160/250mm (d)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Notes: Nominal 60mm upstand to parking bay traffic barrier. Flush to Car Park entrance. Spec to match opposing side of Corporation Street</a:t>
            </a:r>
          </a:p>
          <a:p>
            <a:r>
              <a:rPr lang="en-GB" sz="1100" b="1" i="1" dirty="0">
                <a:solidFill>
                  <a:srgbClr val="FF0000"/>
                </a:solidFill>
              </a:rPr>
              <a:t>Sample swatch photo attached</a:t>
            </a:r>
          </a:p>
          <a:p>
            <a:endParaRPr lang="en-GB" sz="1100" b="1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A1FE3D-6712-44C1-A9AF-7705971ADFEF}"/>
              </a:ext>
            </a:extLst>
          </p:cNvPr>
          <p:cNvCxnSpPr>
            <a:cxnSpLocks/>
          </p:cNvCxnSpPr>
          <p:nvPr/>
        </p:nvCxnSpPr>
        <p:spPr>
          <a:xfrm>
            <a:off x="1669409" y="2936147"/>
            <a:ext cx="3984770" cy="26314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2AC1A6-1C16-467E-8FC6-5F0054DEF833}"/>
              </a:ext>
            </a:extLst>
          </p:cNvPr>
          <p:cNvCxnSpPr>
            <a:cxnSpLocks/>
          </p:cNvCxnSpPr>
          <p:nvPr/>
        </p:nvCxnSpPr>
        <p:spPr>
          <a:xfrm flipH="1">
            <a:off x="7734650" y="992698"/>
            <a:ext cx="2692866" cy="1675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4B86DCC-91F7-417C-AC4C-B764165857F7}"/>
              </a:ext>
            </a:extLst>
          </p:cNvPr>
          <p:cNvSpPr txBox="1"/>
          <p:nvPr/>
        </p:nvSpPr>
        <p:spPr>
          <a:xfrm>
            <a:off x="5093515" y="35262"/>
            <a:ext cx="200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Granite Samples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28183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80C8417D1D354ABE0699F4CEE56B93" ma:contentTypeVersion="13" ma:contentTypeDescription="Create a new document." ma:contentTypeScope="" ma:versionID="44d1102bb8b2ecd264683aa1644b093d">
  <xsd:schema xmlns:xsd="http://www.w3.org/2001/XMLSchema" xmlns:xs="http://www.w3.org/2001/XMLSchema" xmlns:p="http://schemas.microsoft.com/office/2006/metadata/properties" xmlns:ns2="ca9de810-1f37-4015-afc4-58dd323e51e7" xmlns:ns3="8f0e53a7-6750-4de7-90f2-8a56ce653aa7" targetNamespace="http://schemas.microsoft.com/office/2006/metadata/properties" ma:root="true" ma:fieldsID="e2a1d028127349bf1c531f2b32008cb3" ns2:_="" ns3:_="">
    <xsd:import namespace="ca9de810-1f37-4015-afc4-58dd323e51e7"/>
    <xsd:import namespace="8f0e53a7-6750-4de7-90f2-8a56ce653a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9de810-1f37-4015-afc4-58dd323e5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0e53a7-6750-4de7-90f2-8a56ce653aa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A0A497-4B56-4059-AADC-D9A464E8FB37}"/>
</file>

<file path=customXml/itemProps2.xml><?xml version="1.0" encoding="utf-8"?>
<ds:datastoreItem xmlns:ds="http://schemas.openxmlformats.org/officeDocument/2006/customXml" ds:itemID="{A22496D1-CB0C-459B-B4D2-605AA9CFCBB6}"/>
</file>

<file path=customXml/itemProps3.xml><?xml version="1.0" encoding="utf-8"?>
<ds:datastoreItem xmlns:ds="http://schemas.openxmlformats.org/officeDocument/2006/customXml" ds:itemID="{05281960-38D9-4D05-8DB7-DFAA8BCC4556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122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Gana, Daniel</dc:creator>
  <cp:lastModifiedBy>Gana, Daniel</cp:lastModifiedBy>
  <cp:revision>1</cp:revision>
  <dcterms:created xsi:type="dcterms:W3CDTF">2022-04-27T14:38:29Z</dcterms:created>
  <dcterms:modified xsi:type="dcterms:W3CDTF">2022-04-27T14:45:26Z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0x010100C180C8417D1D354ABE0699F4CEE56B93</vt:lpwstr>
  </property>
</Properties>
</file>